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7" r:id="rId4"/>
    <p:sldId id="258" r:id="rId5"/>
    <p:sldId id="260" r:id="rId6"/>
    <p:sldId id="283" r:id="rId7"/>
    <p:sldId id="262" r:id="rId8"/>
    <p:sldId id="261" r:id="rId9"/>
    <p:sldId id="263" r:id="rId10"/>
    <p:sldId id="264" r:id="rId11"/>
    <p:sldId id="278" r:id="rId12"/>
    <p:sldId id="279" r:id="rId13"/>
    <p:sldId id="281" r:id="rId14"/>
    <p:sldId id="280" r:id="rId15"/>
    <p:sldId id="285" r:id="rId16"/>
    <p:sldId id="282" r:id="rId17"/>
    <p:sldId id="287" r:id="rId18"/>
    <p:sldId id="291" r:id="rId19"/>
    <p:sldId id="290" r:id="rId20"/>
    <p:sldId id="293" r:id="rId21"/>
    <p:sldId id="288" r:id="rId22"/>
    <p:sldId id="292" r:id="rId23"/>
    <p:sldId id="294" r:id="rId24"/>
    <p:sldId id="289" r:id="rId25"/>
    <p:sldId id="303" r:id="rId26"/>
    <p:sldId id="265" r:id="rId27"/>
    <p:sldId id="306" r:id="rId28"/>
    <p:sldId id="304" r:id="rId29"/>
    <p:sldId id="268" r:id="rId30"/>
    <p:sldId id="273" r:id="rId31"/>
    <p:sldId id="272" r:id="rId32"/>
    <p:sldId id="302" r:id="rId33"/>
    <p:sldId id="270" r:id="rId34"/>
    <p:sldId id="271" r:id="rId35"/>
    <p:sldId id="269" r:id="rId36"/>
    <p:sldId id="295" r:id="rId37"/>
    <p:sldId id="296" r:id="rId38"/>
    <p:sldId id="297" r:id="rId39"/>
    <p:sldId id="298" r:id="rId40"/>
    <p:sldId id="299" r:id="rId41"/>
    <p:sldId id="300" r:id="rId42"/>
    <p:sldId id="301" r:id="rId4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4"/>
    <p:restoredTop sz="93168"/>
  </p:normalViewPr>
  <p:slideViewPr>
    <p:cSldViewPr snapToGrid="0" snapToObjects="1">
      <p:cViewPr varScale="1">
        <p:scale>
          <a:sx n="103" d="100"/>
          <a:sy n="103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8231C2-9F8B-FC4E-B7DE-BA7C28BCD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6405278-7A2B-1440-AC84-B846746CE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F081C4D-BE8C-524F-B1D5-DFB12A990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D8B49B2-12D7-6B47-A25D-66F79A660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01B8047-F95A-B046-9EDC-96C15DC1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6574E0-E9C5-E548-BFCB-B5F0B78C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638CB92-550E-714A-8712-6B4FE487A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AB4CF64-5390-9949-AE57-AA5EB077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2C05DDB-640D-0341-B42E-81204B9E0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53ACE28-BEC9-3344-AC09-52DC0071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53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7CD2E2C8-96D8-E047-A211-81200790E2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DCE7367-DA0D-9740-8D74-6C93112CB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F7B8268-E457-7443-84A2-3875664C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3EF2D99-3D7A-1147-80C3-EC73C68AE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6BC9EC6-AC4A-5C41-936A-16EB80249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85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2659A7-CD28-0B4D-A842-F2CB77F0D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9EE601-D00C-394B-A7C2-251BC6F40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ADB22B3-D363-E64A-9E30-3B1FACBD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FB5C099-B9C7-474A-B6BD-B4C8200CD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0168BE7-01B3-D043-A136-1E850618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0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B7054B-B37E-2F42-BB9E-08BFDFD1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BEFFD42-213A-464D-B3D2-1F25A6BAA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851FB03-3FB6-BE49-9933-D89EF16F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D8996E4-F7F5-894E-B2E1-0D512577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34C97B5-6C01-4D4F-AAF4-FCDAA1AA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4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9917DD-F059-4B43-951F-7853B481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7E220CE-2B49-E74C-9348-44D55164F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07106D0-A8A8-734A-811F-225B5FFF3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D63F2B4-73DF-E94C-9B7A-4FDC2EE6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AB7F3F8-47EB-544C-B694-9EB44C608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A1F7ED7-4931-544F-838B-10BA37D1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91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217E38-6EE5-EE48-8996-DEBBF669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FF3396C-F09B-9E4E-A1B3-81A068F6D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3D80325-873F-8241-AB28-3FB3E4353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A02890A3-5B88-4F49-A730-C7F5827DFC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81542AC9-1F83-224C-9833-BB7611AD5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5F858A3A-D077-E244-94DA-50F1AC4D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D974C900-8AA6-8143-91D3-B7DBE533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709A41E-6D69-D843-9404-7ED6C29DC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44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BD10671-B543-A141-A2EE-E9C74902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72F6E5A-0F25-594E-860B-FC095C20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7B8158F-A3C7-AE48-98D9-6DAF87126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6FBBB10-66CE-0643-9A0D-CF5BA7998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68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79AE2E60-4A36-364A-B9AE-B3C74920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C9CCEC5E-2ABA-7E49-BA9C-C18F6E2FC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6B3A6F1-D13B-ED49-A401-C7DA38C4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2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E557DA-02BE-7B45-9474-558ACB6C6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E5264A6-518F-524A-AB9B-B31CCE511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145C389-7DC7-F144-88AD-E19CD4708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F376811-554C-9E4A-937D-F583647FD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71CA3D3-97C9-F545-AA71-BA2672C1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3CC87F1-E9FD-5743-A600-7255D922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6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D08560-D666-754B-990C-C2C0272AF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3DE146EC-FF2F-1847-9616-1F454DCF6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2432076-164D-954B-AD48-9588D99B9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AC7FEFF-170E-954F-8875-C7907247F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987057F-52FE-2B44-A44D-BB3AA4CCE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D97EC64-3675-4644-A4EB-7D8672966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5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E15EE218-0ED9-304C-BAB5-E1FD57F6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CF0D6D4-EBE3-3947-A3C8-87F264A68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5090F4B-8481-D94A-9398-96A0192BFC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AB55F50-05CD-BB4B-B7D0-ED78262FA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694A7AA-8648-484D-9592-288FBCBD4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5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B53E42-617A-AC4F-8E4F-C85D427C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90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/>
              <a:t>EE 464</a:t>
            </a:r>
            <a:br>
              <a:rPr lang="en-US" sz="3600" dirty="0"/>
            </a:br>
            <a:r>
              <a:rPr lang="en-US" sz="3600" dirty="0"/>
              <a:t>Term Project</a:t>
            </a:r>
            <a:br>
              <a:rPr lang="en-US" sz="3600" dirty="0"/>
            </a:br>
            <a:r>
              <a:rPr lang="en-US" sz="3600" dirty="0"/>
              <a:t>DC-DC Converter Design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CCB712D-8EA0-434A-B99E-9533C6F3D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0347"/>
            <a:ext cx="9144000" cy="1655762"/>
          </a:xfrm>
        </p:spPr>
        <p:txBody>
          <a:bodyPr>
            <a:normAutofit/>
          </a:bodyPr>
          <a:lstStyle/>
          <a:p>
            <a:r>
              <a:rPr lang="en-US" b="1" dirty="0"/>
              <a:t>Doge Power</a:t>
            </a:r>
            <a:r>
              <a:rPr lang="tr-TR" b="1" dirty="0"/>
              <a:t> Inc.</a:t>
            </a:r>
          </a:p>
          <a:p>
            <a:endParaRPr lang="en-US" b="1" dirty="0"/>
          </a:p>
          <a:p>
            <a:r>
              <a:rPr lang="en-US" sz="1800" dirty="0"/>
              <a:t>Onur Öztaş 2330389</a:t>
            </a:r>
          </a:p>
          <a:p>
            <a:r>
              <a:rPr lang="en-US" sz="1800" dirty="0"/>
              <a:t>Mustafa </a:t>
            </a:r>
            <a:r>
              <a:rPr lang="en-US" sz="1800" dirty="0" err="1"/>
              <a:t>Yıldız</a:t>
            </a:r>
            <a:r>
              <a:rPr lang="en-US" sz="1800" dirty="0"/>
              <a:t> 2233013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68" y="740623"/>
            <a:ext cx="2922979" cy="2439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500" y="1041051"/>
            <a:ext cx="1962424" cy="1838582"/>
          </a:xfrm>
          <a:prstGeom prst="rect">
            <a:avLst/>
          </a:prstGeom>
        </p:spPr>
      </p:pic>
      <p:pic>
        <p:nvPicPr>
          <p:cNvPr id="1026" name="Picture 2" descr="Doge power 🚀🌚🐕 : dogeco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824" y="2811155"/>
            <a:ext cx="1768352" cy="174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541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0F2116-AA51-2D4B-91AC-488A8116C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" y="3278838"/>
            <a:ext cx="2581635" cy="17718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9810" y="2176339"/>
            <a:ext cx="3427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LTC3723 Current Mode Controller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133" y="3031323"/>
            <a:ext cx="2243438" cy="22669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922" y="3166547"/>
            <a:ext cx="2037053" cy="20075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975" y="3455074"/>
            <a:ext cx="2505425" cy="14194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90365" y="2176339"/>
            <a:ext cx="3318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LT1431 Programmable Reference</a:t>
            </a:r>
          </a:p>
          <a:p>
            <a:pPr algn="ctr"/>
            <a:r>
              <a:rPr lang="tr-TR" dirty="0"/>
              <a:t>(Opto – Driver 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79254" y="2176339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Opto-Coupler</a:t>
            </a:r>
          </a:p>
          <a:p>
            <a:pPr algn="ctr"/>
            <a:r>
              <a:rPr lang="tr-TR" dirty="0"/>
              <a:t>MOC207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9421" y="3278838"/>
            <a:ext cx="1959507" cy="182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4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/>
          </a:bodyPr>
          <a:lstStyle/>
          <a:p>
            <a:r>
              <a:rPr lang="tr-TR" sz="2400" dirty="0"/>
              <a:t>Controller Compensator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07364"/>
            <a:ext cx="8438721" cy="557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24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82" y="1035099"/>
            <a:ext cx="6986725" cy="58695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/>
          </a:bodyPr>
          <a:lstStyle/>
          <a:p>
            <a:r>
              <a:rPr lang="tr-TR" sz="2400" dirty="0"/>
              <a:t>Controller Compensator Design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0082" y="4350058"/>
            <a:ext cx="8877" cy="1873189"/>
          </a:xfrm>
          <a:prstGeom prst="line">
            <a:avLst/>
          </a:prstGeom>
          <a:ln w="19050">
            <a:solidFill>
              <a:srgbClr val="FF000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Multiply 7"/>
          <p:cNvSpPr/>
          <p:nvPr/>
        </p:nvSpPr>
        <p:spPr>
          <a:xfrm>
            <a:off x="6005743" y="4252403"/>
            <a:ext cx="168675" cy="159798"/>
          </a:xfrm>
          <a:prstGeom prst="mathMultiply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81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/>
          </a:bodyPr>
          <a:lstStyle/>
          <a:p>
            <a:r>
              <a:rPr lang="tr-TR" sz="2400" dirty="0"/>
              <a:t>Controller Compensator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99" y="901652"/>
            <a:ext cx="6590002" cy="595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69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/>
          </a:bodyPr>
          <a:lstStyle/>
          <a:p>
            <a:r>
              <a:rPr lang="tr-TR" sz="2400" dirty="0"/>
              <a:t>Controller Compensator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4545"/>
            <a:ext cx="10597408" cy="42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5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Snubber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26" y="1268356"/>
            <a:ext cx="10023348" cy="2188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22089"/>
                <a:ext cx="10515600" cy="2554874"/>
              </a:xfrm>
            </p:spPr>
            <p:txBody>
              <a:bodyPr>
                <a:normAutofit/>
              </a:bodyPr>
              <a:lstStyle/>
              <a:p>
                <a:r>
                  <a:rPr lang="tr-TR" sz="1800" dirty="0"/>
                  <a:t>Oscillation frequency : 8.75 MHz   </a:t>
                </a:r>
              </a:p>
              <a:p>
                <a:pPr lvl="1"/>
                <a:r>
                  <a:rPr lang="tr-TR" sz="1400" dirty="0"/>
                  <a:t>C = 1100pF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   →  </m:t>
                    </m:r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tr-T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sz="1400" b="0" i="1" smtClean="0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  <m:r>
                                  <a:rPr lang="tr-TR" sz="1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tr-T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sz="1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tr-TR" sz="1400" b="0" i="1" smtClean="0">
                                        <a:latin typeface="Cambria Math" panose="02040503050406030204" pitchFamily="18" charset="0"/>
                                      </a:rPr>
                                      <m:t>𝑜𝑠𝑐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  →</m:t>
                    </m:r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tr-TR" sz="1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tr-TR" sz="1400" b="0" dirty="0"/>
              </a:p>
              <a:p>
                <a14:m>
                  <m:oMath xmlns:m="http://schemas.openxmlformats.org/officeDocument/2006/math">
                    <m:r>
                      <a:rPr lang="tr-TR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tr-TR" sz="1800" b="0" dirty="0">
                  <a:ea typeface="Cambria Math" panose="02040503050406030204" pitchFamily="18" charset="0"/>
                </a:endParaRPr>
              </a:p>
              <a:p>
                <a:endParaRPr lang="tr-TR" sz="1800" b="0" dirty="0"/>
              </a:p>
              <a:p>
                <a14:m>
                  <m:oMath xmlns:m="http://schemas.openxmlformats.org/officeDocument/2006/math"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4∗</m:t>
                    </m:r>
                    <m:sSub>
                      <m:sSubPr>
                        <m:ctrlPr>
                          <a:rPr lang="tr-T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tr-T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&lt;10∗</m:t>
                    </m:r>
                    <m:sSub>
                      <m:sSubPr>
                        <m:ctrlPr>
                          <a:rPr lang="tr-T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tr-T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tr-TR" sz="1800" dirty="0">
                  <a:ea typeface="Cambria Math" panose="02040503050406030204" pitchFamily="18" charset="0"/>
                </a:endParaRPr>
              </a:p>
              <a:p>
                <a:endParaRPr lang="tr-TR" sz="1800" b="0" dirty="0"/>
              </a:p>
            </p:txBody>
          </p:sp>
        </mc:Choice>
        <mc:Fallback xmlns="">
          <p:sp>
            <p:nvSpPr>
              <p:cNvPr id="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22089"/>
                <a:ext cx="10515600" cy="2554874"/>
              </a:xfrm>
              <a:blipFill>
                <a:blip r:embed="rId3"/>
                <a:stretch>
                  <a:fillRect l="-406" t="-214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692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Snubber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9868"/>
            <a:ext cx="5084890" cy="2233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027" y="1459868"/>
            <a:ext cx="5145963" cy="22605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11461"/>
            <a:ext cx="5084891" cy="2233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027" y="4136476"/>
            <a:ext cx="5191735" cy="228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26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220V input voltage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111" y="1786446"/>
            <a:ext cx="9641778" cy="381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97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220V input voltage – output voltage ripple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26" y="1598653"/>
            <a:ext cx="9559706" cy="39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2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220V input, No load to Full Load </a:t>
            </a:r>
          </a:p>
        </p:txBody>
      </p:sp>
      <p:pic>
        <p:nvPicPr>
          <p:cNvPr id="6" name="Resim 5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492" y="1499186"/>
            <a:ext cx="7695016" cy="3441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743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3E5DAFF9-E869-EB40-89EF-652E3FD9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Project Specifications</a:t>
            </a:r>
            <a:endParaRPr lang="en-US" sz="2400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373C56EB-1CFA-CE41-B872-9E2FE86EC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7683" y="3870664"/>
            <a:ext cx="2242351" cy="45086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800" dirty="0"/>
              <a:t>220V-400V DC Voltage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455B7D91-FAAA-8649-9BE6-E1460FA42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00356" y="3143651"/>
            <a:ext cx="2864902" cy="2355758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12V DC output voltage</a:t>
            </a:r>
            <a:endParaRPr lang="tr-TR" sz="1800" dirty="0"/>
          </a:p>
          <a:p>
            <a:r>
              <a:rPr lang="tr-TR" sz="1800" dirty="0"/>
              <a:t>Isolated signal</a:t>
            </a:r>
            <a:endParaRPr lang="en-US" sz="1800" dirty="0"/>
          </a:p>
          <a:p>
            <a:r>
              <a:rPr lang="en-US" sz="1800" dirty="0"/>
              <a:t>100W output power</a:t>
            </a:r>
          </a:p>
          <a:p>
            <a:r>
              <a:rPr lang="en-US" sz="1800" dirty="0"/>
              <a:t>Less than 4% voltage ripple</a:t>
            </a:r>
          </a:p>
          <a:p>
            <a:r>
              <a:rPr lang="en-US" sz="1800" dirty="0"/>
              <a:t>Less than 3% line regulation</a:t>
            </a:r>
          </a:p>
          <a:p>
            <a:r>
              <a:rPr lang="en-US" sz="1800" dirty="0"/>
              <a:t>Less than 3% load regulation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835892" y="2718339"/>
            <a:ext cx="3533313" cy="254789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b="1" dirty="0"/>
              <a:t>DC/DC</a:t>
            </a:r>
          </a:p>
          <a:p>
            <a:pPr algn="ctr"/>
            <a:r>
              <a:rPr lang="tr-TR" sz="2800" b="1" dirty="0"/>
              <a:t>Converter</a:t>
            </a:r>
          </a:p>
        </p:txBody>
      </p:sp>
      <p:cxnSp>
        <p:nvCxnSpPr>
          <p:cNvPr id="9" name="Straight Arrow Connector 8"/>
          <p:cNvCxnSpPr>
            <a:endCxn id="2" idx="1"/>
          </p:cNvCxnSpPr>
          <p:nvPr/>
        </p:nvCxnSpPr>
        <p:spPr>
          <a:xfrm flipV="1">
            <a:off x="2450237" y="3992285"/>
            <a:ext cx="1385655" cy="90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369205" y="4001294"/>
            <a:ext cx="1385655" cy="90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038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220V input, inductor current waveform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56" y="1946244"/>
            <a:ext cx="8500076" cy="327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1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400V input voltage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91" y="1946244"/>
            <a:ext cx="8933970" cy="357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9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400V input voltage – output voltage ripple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635" y="1946244"/>
            <a:ext cx="8840652" cy="380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92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41" y="2176837"/>
            <a:ext cx="9114118" cy="373229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400V input, inductor current waveform</a:t>
            </a:r>
          </a:p>
        </p:txBody>
      </p:sp>
    </p:spTree>
    <p:extLst>
      <p:ext uri="{BB962C8B-B14F-4D97-AF65-F5344CB8AC3E}">
        <p14:creationId xmlns:p14="http://schemas.microsoft.com/office/powerpoint/2010/main" val="3429426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400V input, No load to Full Load </a:t>
            </a:r>
          </a:p>
        </p:txBody>
      </p:sp>
      <p:pic>
        <p:nvPicPr>
          <p:cNvPr id="5" name="Resim 56" descr="tablo içeren bir resim&#10;&#10;Açıklama otomatik olarak oluşturuldu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989" y="1610035"/>
            <a:ext cx="8130022" cy="3574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90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9129B2-4003-5F47-8B14-AD813E3B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Magnetic Design of Transformer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0CF6D00-4912-874E-A026-D18247767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/>
          </a:bodyPr>
          <a:lstStyle/>
          <a:p>
            <a:r>
              <a:rPr lang="en-US" sz="1800" dirty="0"/>
              <a:t>Area Product</a:t>
            </a: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308FB9C2-C429-D940-AA87-62A8789EE9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363201"/>
          </a:xfrm>
        </p:spPr>
        <p:txBody>
          <a:bodyPr>
            <a:normAutofit/>
          </a:bodyPr>
          <a:lstStyle/>
          <a:p>
            <a:r>
              <a:rPr lang="en-US" sz="1800" dirty="0"/>
              <a:t>Minimum turns for not saturating the 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İçerik Yer Tutucusu 6">
                <a:extLst>
                  <a:ext uri="{FF2B5EF4-FFF2-40B4-BE49-F238E27FC236}">
                    <a16:creationId xmlns:a16="http://schemas.microsoft.com/office/drawing/2014/main" id="{B4E3C038-ED77-1343-8B72-C54E37B465B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8880"/>
                <a:ext cx="5183188" cy="3680783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4∗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𝑎𝑐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𝑐𝑜𝑟𝑒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tr-TR" dirty="0"/>
              </a:p>
              <a:p>
                <a:pPr marL="0" indent="0" algn="ctr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400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4∗0.2∗51.8∗</m:t>
                          </m:r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∗100000</m:t>
                          </m:r>
                        </m:den>
                      </m:f>
                    </m:oMath>
                  </m:oMathPara>
                </a14:m>
                <a:endParaRPr lang="tr-TR" dirty="0"/>
              </a:p>
              <a:p>
                <a:pPr marL="0" indent="0" algn="ctr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&gt;96.53</m:t>
                      </m:r>
                    </m:oMath>
                  </m:oMathPara>
                </a14:m>
                <a:endParaRPr lang="tr-TR" dirty="0"/>
              </a:p>
              <a:p>
                <a:pPr marL="0" indent="0" algn="ctr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=112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𝑇𝑢𝑟𝑛𝑠</m:t>
                      </m:r>
                    </m:oMath>
                  </m:oMathPara>
                </a14:m>
                <a:endParaRPr lang="tr-TR" dirty="0"/>
              </a:p>
              <a:p>
                <a:pPr marL="0" indent="0" algn="ctr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𝑝𝑟𝑖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tr-TR" dirty="0"/>
              </a:p>
              <a:p>
                <a:pPr marL="0" indent="0" algn="ctr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=7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𝑇𝑢𝑟𝑛𝑠</m:t>
                      </m:r>
                    </m:oMath>
                  </m:oMathPara>
                </a14:m>
                <a:endParaRPr lang="tr-TR" dirty="0"/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" name="İçerik Yer Tutucusu 6">
                <a:extLst>
                  <a:ext uri="{FF2B5EF4-FFF2-40B4-BE49-F238E27FC236}">
                    <a16:creationId xmlns:a16="http://schemas.microsoft.com/office/drawing/2014/main" id="{B4E3C038-ED77-1343-8B72-C54E37B4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8880"/>
                <a:ext cx="5183188" cy="368078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İçerik Yer Tutucusu 10">
                <a:extLst>
                  <a:ext uri="{FF2B5EF4-FFF2-40B4-BE49-F238E27FC236}">
                    <a16:creationId xmlns:a16="http://schemas.microsoft.com/office/drawing/2014/main" id="{8BF21E57-A69E-074E-9F88-B08D9B13AF8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tr-TR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2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𝑝𝑟𝑖</m:t>
                              </m:r>
                            </m:sub>
                          </m:s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tr-TR" sz="2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𝑝𝑟𝑖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sz="2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𝑐𝑢</m:t>
                              </m:r>
                            </m:sub>
                          </m:s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tr-TR" sz="2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𝑟𝑚𝑠</m:t>
                              </m:r>
                            </m:sub>
                          </m:s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tr-TR" sz="2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𝑎𝑐</m:t>
                              </m:r>
                            </m:sub>
                          </m:s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tr-TR" sz="2700" dirty="0"/>
              </a:p>
              <a:p>
                <a:pPr marL="0" indent="0" algn="ctr">
                  <a:buNone/>
                </a:pPr>
                <a:r>
                  <a:rPr lang="en-US" sz="2700" dirty="0"/>
                  <a:t> </a:t>
                </a:r>
                <a:endParaRPr lang="tr-TR" sz="2700" dirty="0"/>
              </a:p>
              <a:p>
                <a:pPr marL="0" indent="0" algn="ctr">
                  <a:buNone/>
                </a:pPr>
                <a:r>
                  <a:rPr lang="en-US" sz="2700" dirty="0"/>
                  <a:t> </a:t>
                </a:r>
                <a:endParaRPr lang="tr-TR" sz="27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tr-TR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2∗0.6∗6∗</m:t>
                          </m:r>
                          <m:sSup>
                            <m:sSupPr>
                              <m:ctrlPr>
                                <a:rPr lang="tr-TR" sz="27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∗0.2∗100000</m:t>
                          </m:r>
                        </m:den>
                      </m:f>
                      <m:r>
                        <a:rPr lang="en-US" sz="27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tr-TR" sz="2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lang="tr-TR" sz="2700" dirty="0"/>
              </a:p>
              <a:p>
                <a:pPr marL="0" indent="0" algn="ctr">
                  <a:buNone/>
                </a:pPr>
                <a:r>
                  <a:rPr lang="en-US" sz="2700" dirty="0"/>
                  <a:t> </a:t>
                </a:r>
                <a:endParaRPr lang="tr-TR" sz="27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tr-TR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700" i="1">
                          <a:latin typeface="Cambria Math" panose="02040503050406030204" pitchFamily="18" charset="0"/>
                        </a:rPr>
                        <m:t>=0.0694 </m:t>
                      </m:r>
                      <m:sSup>
                        <m:sSupPr>
                          <m:ctrlPr>
                            <a:rPr lang="tr-TR" sz="2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𝑐𝑚</m:t>
                          </m:r>
                        </m:e>
                        <m:sup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tr-TR" sz="2700" dirty="0"/>
              </a:p>
              <a:p>
                <a:pPr marL="0" indent="0" algn="ctr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11" name="İçerik Yer Tutucusu 10">
                <a:extLst>
                  <a:ext uri="{FF2B5EF4-FFF2-40B4-BE49-F238E27FC236}">
                    <a16:creationId xmlns:a16="http://schemas.microsoft.com/office/drawing/2014/main" id="{8BF21E57-A69E-074E-9F88-B08D9B13AF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7133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9129B2-4003-5F47-8B14-AD813E3B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Magnetic Design of Transformer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0CF6D00-4912-874E-A026-D18247767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/>
          </a:bodyPr>
          <a:lstStyle/>
          <a:p>
            <a:r>
              <a:rPr lang="en-US" sz="1800" dirty="0"/>
              <a:t>Primary and Secondary Currents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İçerik Yer Tutucusu 10">
                <a:extLst>
                  <a:ext uri="{FF2B5EF4-FFF2-40B4-BE49-F238E27FC236}">
                    <a16:creationId xmlns:a16="http://schemas.microsoft.com/office/drawing/2014/main" id="{8BF21E57-A69E-074E-9F88-B08D9B13AF8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16790" y="2505075"/>
                <a:ext cx="5157787" cy="368458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𝑠𝑒𝑐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𝑟𝑚𝑠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tr-T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bSup>
                            <m:sSubSupPr>
                              <m:ctrlPr>
                                <a:rPr lang="tr-TR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𝑎𝑣𝑒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tr-T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tr-T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tr-T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tr-T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𝑜𝑢𝑡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𝑎𝑣𝑒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tr-TR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 </a:t>
                </a:r>
                <a:endParaRPr lang="tr-TR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 </a:t>
                </a:r>
                <a:endParaRPr lang="tr-TR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𝑠𝑒𝑐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𝑟𝑚𝑠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tr-TR" sz="24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0.4364∗8.333+2∗0.4364∗</m:t>
                          </m:r>
                          <m:sSup>
                            <m:sSupPr>
                              <m:ctrlPr>
                                <a:rPr lang="tr-TR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8.333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tr-TR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 </a:t>
                </a:r>
                <a:endParaRPr lang="tr-TR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𝑠𝑒𝑐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𝑟𝑚𝑠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6.742 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tr-TR" sz="2400" dirty="0"/>
              </a:p>
              <a:p>
                <a:pPr marL="0" indent="0" algn="ctr">
                  <a:buNone/>
                </a:pPr>
                <a:endParaRPr lang="tr-TR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𝑝𝑟𝑖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𝑟𝑚𝑠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6.742 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tr-TR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 </a:t>
                </a:r>
                <a:endParaRPr lang="tr-TR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𝑝𝑟𝑖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𝑟𝑚𝑠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=0.421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tr-TR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İçerik Yer Tutucusu 10">
                <a:extLst>
                  <a:ext uri="{FF2B5EF4-FFF2-40B4-BE49-F238E27FC236}">
                    <a16:creationId xmlns:a16="http://schemas.microsoft.com/office/drawing/2014/main" id="{8BF21E57-A69E-074E-9F88-B08D9B13AF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16790" y="2505075"/>
                <a:ext cx="5157787" cy="368458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Metin Yer Tutucusu 5">
            <a:extLst>
              <a:ext uri="{FF2B5EF4-FFF2-40B4-BE49-F238E27FC236}">
                <a16:creationId xmlns:a16="http://schemas.microsoft.com/office/drawing/2014/main" id="{504DFB59-0F3B-BD4C-A347-0521A759F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363201"/>
          </a:xfrm>
        </p:spPr>
        <p:txBody>
          <a:bodyPr>
            <a:normAutofit/>
          </a:bodyPr>
          <a:lstStyle/>
          <a:p>
            <a:r>
              <a:rPr lang="en-US" sz="1800" dirty="0"/>
              <a:t>Specifications</a:t>
            </a:r>
          </a:p>
        </p:txBody>
      </p:sp>
      <p:sp>
        <p:nvSpPr>
          <p:cNvPr id="22" name="İçerik Yer Tutucusu 6">
            <a:extLst>
              <a:ext uri="{FF2B5EF4-FFF2-40B4-BE49-F238E27FC236}">
                <a16:creationId xmlns:a16="http://schemas.microsoft.com/office/drawing/2014/main" id="{5CDAA615-CFF8-1148-A0C7-EA4DA837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8880"/>
            <a:ext cx="5183188" cy="368078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Input Current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0.421A at 100kHz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AWG 26 (due to frequency)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Output Current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6.742A DC with 100kHz ripples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AWG 26 (due to frequency) x 10 paralleled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2 EER cores</a:t>
            </a:r>
          </a:p>
          <a:p>
            <a:pPr lvl="1">
              <a:lnSpc>
                <a:spcPct val="150000"/>
              </a:lnSpc>
            </a:pPr>
            <a:r>
              <a:rPr lang="tr-TR" sz="1800" dirty="0"/>
              <a:t>0R42513EC  </a:t>
            </a:r>
          </a:p>
          <a:p>
            <a:pPr lvl="1"/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77721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9129B2-4003-5F47-8B14-AD813E3B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Magnetic Design of Transformer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0CF6D00-4912-874E-A026-D18247767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/>
          </a:bodyPr>
          <a:lstStyle/>
          <a:p>
            <a:r>
              <a:rPr lang="en-US" sz="1800" dirty="0"/>
              <a:t>Conductor Area and Fill Factor</a:t>
            </a: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308FB9C2-C429-D940-AA87-62A8789EE9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363201"/>
          </a:xfrm>
        </p:spPr>
        <p:txBody>
          <a:bodyPr>
            <a:normAutofit/>
          </a:bodyPr>
          <a:lstStyle/>
          <a:p>
            <a:r>
              <a:rPr lang="en-US" sz="1800" dirty="0"/>
              <a:t>Skin Depth and Magnetizing Inductance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İçerik Yer Tutucusu 6">
                <a:extLst>
                  <a:ext uri="{FF2B5EF4-FFF2-40B4-BE49-F238E27FC236}">
                    <a16:creationId xmlns:a16="http://schemas.microsoft.com/office/drawing/2014/main" id="{B4E3C038-ED77-1343-8B72-C54E37B465B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568570" y="2321066"/>
                <a:ext cx="2328705" cy="3680783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𝑝𝑎𝑟𝑎𝑙𝑙𝑒𝑙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𝑝𝑟𝑖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𝑝𝑟𝑖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𝐴𝑊𝐺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r-TR" sz="1500" dirty="0"/>
              </a:p>
              <a:p>
                <a:pPr marL="0" indent="0" algn="ctr">
                  <a:buNone/>
                </a:pPr>
                <a:r>
                  <a:rPr lang="en-US" sz="1500" dirty="0"/>
                  <a:t> </a:t>
                </a:r>
                <a:endParaRPr lang="tr-TR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𝑝𝑎𝑟𝑎𝑙𝑙𝑒𝑙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𝑝𝑟𝑖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0.0702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0.128</m:t>
                          </m:r>
                        </m:den>
                      </m:f>
                    </m:oMath>
                  </m:oMathPara>
                </a14:m>
                <a:endParaRPr lang="tr-TR" sz="1500" dirty="0"/>
              </a:p>
              <a:p>
                <a:pPr marL="0" indent="0" algn="ctr">
                  <a:buNone/>
                </a:pPr>
                <a:r>
                  <a:rPr lang="en-US" sz="1500" dirty="0"/>
                  <a:t> </a:t>
                </a:r>
                <a:endParaRPr lang="tr-TR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𝑝𝑎𝑟𝑎𝑙𝑙𝑒𝑙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𝑝𝑟𝑖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 1</m:t>
                      </m:r>
                    </m:oMath>
                  </m:oMathPara>
                </a14:m>
                <a:endParaRPr lang="tr-TR" sz="1500" dirty="0"/>
              </a:p>
              <a:p>
                <a:pPr marL="0" indent="0" algn="ctr">
                  <a:buNone/>
                </a:pPr>
                <a:r>
                  <a:rPr lang="en-US" sz="1500" dirty="0"/>
                  <a:t> </a:t>
                </a:r>
                <a:endParaRPr lang="tr-TR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𝑝𝑎𝑟𝑎𝑙𝑙𝑒𝑙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𝑠𝑒𝑐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tr-TR" sz="1500" dirty="0"/>
              </a:p>
              <a:p>
                <a:pPr marL="0" indent="0" algn="ctr">
                  <a:buNone/>
                </a:pPr>
                <a:r>
                  <a:rPr lang="en-US" sz="1500" dirty="0"/>
                  <a:t> </a:t>
                </a:r>
                <a:endParaRPr lang="tr-TR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𝑝𝑎𝑟𝑎𝑙𝑙𝑒𝑙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𝑠𝑒𝑐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1.124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0.128</m:t>
                          </m:r>
                        </m:den>
                      </m:f>
                    </m:oMath>
                  </m:oMathPara>
                </a14:m>
                <a:endParaRPr lang="tr-TR" sz="1500" dirty="0"/>
              </a:p>
              <a:p>
                <a:pPr marL="0" indent="0" algn="ctr">
                  <a:buNone/>
                </a:pPr>
                <a:r>
                  <a:rPr lang="en-US" sz="1500" dirty="0"/>
                  <a:t> </a:t>
                </a:r>
                <a:endParaRPr lang="tr-TR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𝑝𝑎𝑟𝑎𝑙𝑙𝑒𝑙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𝑠𝑒𝑐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 10</m:t>
                      </m:r>
                    </m:oMath>
                  </m:oMathPara>
                </a14:m>
                <a:endParaRPr lang="tr-TR" sz="1500" dirty="0"/>
              </a:p>
              <a:p>
                <a:pPr marL="0" indent="0" algn="ctr">
                  <a:buNone/>
                </a:pPr>
                <a:r>
                  <a:rPr lang="en-US" sz="1500" dirty="0"/>
                  <a:t> </a:t>
                </a:r>
                <a:endParaRPr lang="tr-TR" sz="1500" dirty="0"/>
              </a:p>
              <a:p>
                <a:pPr marL="0" indent="0" algn="ctr">
                  <a:buNone/>
                </a:pPr>
                <a:r>
                  <a:rPr lang="en-US" sz="1500" dirty="0"/>
                  <a:t> </a:t>
                </a:r>
                <a:endParaRPr lang="tr-TR" sz="1500" dirty="0"/>
              </a:p>
              <a:p>
                <a:pPr marL="0" indent="0" algn="ctr">
                  <a:buNone/>
                </a:pPr>
                <a:endParaRPr lang="en-US" sz="1500" dirty="0"/>
              </a:p>
              <a:p>
                <a:pPr marL="0" indent="0" algn="ctr">
                  <a:buNone/>
                </a:pPr>
                <a:endParaRPr lang="en-US" sz="1500" dirty="0"/>
              </a:p>
            </p:txBody>
          </p:sp>
        </mc:Choice>
        <mc:Fallback xmlns="">
          <p:sp>
            <p:nvSpPr>
              <p:cNvPr id="7" name="İçerik Yer Tutucusu 6">
                <a:extLst>
                  <a:ext uri="{FF2B5EF4-FFF2-40B4-BE49-F238E27FC236}">
                    <a16:creationId xmlns:a16="http://schemas.microsoft.com/office/drawing/2014/main" id="{B4E3C038-ED77-1343-8B72-C54E37B4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568570" y="2321066"/>
                <a:ext cx="2328705" cy="368078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Dikdörtgen 8">
                <a:extLst>
                  <a:ext uri="{FF2B5EF4-FFF2-40B4-BE49-F238E27FC236}">
                    <a16:creationId xmlns:a16="http://schemas.microsoft.com/office/drawing/2014/main" id="{43F0A171-5225-7F44-876D-3CC2C643E442}"/>
                  </a:ext>
                </a:extLst>
              </p:cNvPr>
              <p:cNvSpPr/>
              <p:nvPr/>
            </p:nvSpPr>
            <p:spPr>
              <a:xfrm>
                <a:off x="2604707" y="2505074"/>
                <a:ext cx="3685320" cy="3312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𝑤𝑖𝑛𝑑𝑜𝑤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∗2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tr-TR" sz="1500" dirty="0"/>
              </a:p>
              <a:p>
                <a:pPr algn="ctr"/>
                <a:r>
                  <a:rPr lang="en-US" sz="1500" dirty="0"/>
                  <a:t> </a:t>
                </a:r>
                <a:endParaRPr lang="tr-TR" sz="1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𝑤𝑖𝑛𝑑𝑜𝑤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=5.35∗2∗8.7</m:t>
                      </m:r>
                    </m:oMath>
                  </m:oMathPara>
                </a14:m>
                <a:endParaRPr lang="tr-TR" sz="1500" dirty="0"/>
              </a:p>
              <a:p>
                <a:pPr algn="ctr"/>
                <a:r>
                  <a:rPr lang="en-US" sz="1500" dirty="0"/>
                  <a:t> </a:t>
                </a:r>
                <a:endParaRPr lang="tr-TR" sz="1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𝑤𝑖𝑛𝑑𝑜𝑤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=93.09</m:t>
                      </m:r>
                      <m:sSup>
                        <m:sSup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𝑚𝑚</m:t>
                          </m:r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r-TR" sz="1500" dirty="0"/>
              </a:p>
              <a:p>
                <a:pPr algn="ctr"/>
                <a:r>
                  <a:rPr lang="en-US" sz="1500" dirty="0"/>
                  <a:t> </a:t>
                </a:r>
                <a:endParaRPr lang="tr-TR" sz="1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𝑐𝑢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𝑐𝑜𝑝𝑝𝑒𝑟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𝑝𝑟𝑖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+2∗</m:t>
                          </m:r>
                          <m:sSub>
                            <m:sSubPr>
                              <m:ctrlPr>
                                <a:rPr lang="tr-T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𝑐𝑜𝑝𝑝𝑒𝑟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𝑠𝑒𝑐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r-TR" sz="1500" dirty="0"/>
              </a:p>
              <a:p>
                <a:pPr algn="ctr"/>
                <a:r>
                  <a:rPr lang="en-US" sz="1500" dirty="0"/>
                  <a:t> </a:t>
                </a:r>
                <a:endParaRPr lang="tr-TR" sz="1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𝑐𝑢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2∗112∗0.128+2∗7∗10∗0.128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93.09</m:t>
                          </m:r>
                        </m:den>
                      </m:f>
                    </m:oMath>
                  </m:oMathPara>
                </a14:m>
                <a:endParaRPr lang="tr-TR" sz="1500" dirty="0"/>
              </a:p>
              <a:p>
                <a:pPr algn="ctr"/>
                <a:r>
                  <a:rPr lang="en-US" sz="1500" dirty="0"/>
                  <a:t> </a:t>
                </a:r>
                <a:endParaRPr lang="tr-TR" sz="1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𝑐𝑢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=50.1%</m:t>
                      </m:r>
                    </m:oMath>
                  </m:oMathPara>
                </a14:m>
                <a:endParaRPr lang="tr-TR" sz="1500" dirty="0"/>
              </a:p>
              <a:p>
                <a:pPr lvl="1" algn="ctr"/>
                <a:endParaRPr lang="en-US" sz="1500" dirty="0"/>
              </a:p>
            </p:txBody>
          </p:sp>
        </mc:Choice>
        <mc:Fallback xmlns="">
          <p:sp>
            <p:nvSpPr>
              <p:cNvPr id="9" name="Dikdörtgen 8">
                <a:extLst>
                  <a:ext uri="{FF2B5EF4-FFF2-40B4-BE49-F238E27FC236}">
                    <a16:creationId xmlns:a16="http://schemas.microsoft.com/office/drawing/2014/main" id="{43F0A171-5225-7F44-876D-3CC2C643E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07" y="2505074"/>
                <a:ext cx="3685320" cy="33127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Dikdörtgen 2">
                <a:extLst>
                  <a:ext uri="{FF2B5EF4-FFF2-40B4-BE49-F238E27FC236}">
                    <a16:creationId xmlns:a16="http://schemas.microsoft.com/office/drawing/2014/main" id="{8790B1FA-484A-494C-ABB2-923CE0A82C2E}"/>
                  </a:ext>
                </a:extLst>
              </p:cNvPr>
              <p:cNvSpPr/>
              <p:nvPr/>
            </p:nvSpPr>
            <p:spPr>
              <a:xfrm>
                <a:off x="5715794" y="2076940"/>
                <a:ext cx="6096000" cy="403245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𝑆𝑘𝑖𝑛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𝐷𝑒𝑝𝑡h</m:t>
                      </m:r>
                      <m:d>
                        <m:d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tr-TR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tr-T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tr-T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tr-T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tr-TR" sz="1500" dirty="0"/>
              </a:p>
              <a:p>
                <a:pPr algn="ctr"/>
                <a:r>
                  <a:rPr lang="en-US" sz="1500" dirty="0"/>
                  <a:t> </a:t>
                </a:r>
                <a:endParaRPr lang="tr-TR" sz="1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tr-TR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0.0171</m:t>
                              </m:r>
                            </m:num>
                            <m:den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∗100∗1</m:t>
                              </m:r>
                              <m:sSup>
                                <m:sSupPr>
                                  <m:ctrlPr>
                                    <a:rPr lang="tr-T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∗0.999994∗4∗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∗1</m:t>
                              </m:r>
                              <m:sSup>
                                <m:sSupPr>
                                  <m:ctrlPr>
                                    <a:rPr lang="tr-T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−7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tr-TR" sz="1500" dirty="0"/>
              </a:p>
              <a:p>
                <a:pPr algn="ctr"/>
                <a:r>
                  <a:rPr lang="en-US" sz="1500" dirty="0"/>
                  <a:t> </a:t>
                </a:r>
                <a:endParaRPr lang="tr-TR" sz="1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=208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tr-TR" sz="1500" dirty="0"/>
              </a:p>
              <a:p>
                <a:pPr algn="ctr"/>
                <a:endParaRPr lang="tr-TR" sz="1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𝑝𝑟𝑖</m:t>
                              </m:r>
                            </m:sub>
                          </m:sSub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r-TR" sz="1500" dirty="0"/>
              </a:p>
              <a:p>
                <a:pPr algn="ctr"/>
                <a:r>
                  <a:rPr lang="en-US" sz="1500" dirty="0"/>
                  <a:t> </a:t>
                </a:r>
                <a:endParaRPr lang="tr-TR" sz="1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1900∗10</m:t>
                          </m:r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128</m:t>
                          </m:r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r-TR" sz="1500" dirty="0"/>
              </a:p>
              <a:p>
                <a:pPr algn="ctr"/>
                <a:r>
                  <a:rPr lang="en-US" sz="1500" dirty="0"/>
                  <a:t> </a:t>
                </a:r>
                <a:endParaRPr lang="tr-TR" sz="1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=23.834 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𝑚𝐻</m:t>
                      </m:r>
                    </m:oMath>
                  </m:oMathPara>
                </a14:m>
                <a:endParaRPr lang="tr-TR" sz="1500" dirty="0"/>
              </a:p>
              <a:p>
                <a:pPr algn="ctr"/>
                <a:endParaRPr lang="tr-TR" sz="1500" dirty="0"/>
              </a:p>
              <a:p>
                <a:pPr algn="ctr"/>
                <a:endParaRPr lang="en-US" sz="1500" dirty="0"/>
              </a:p>
            </p:txBody>
          </p:sp>
        </mc:Choice>
        <mc:Fallback xmlns="">
          <p:sp>
            <p:nvSpPr>
              <p:cNvPr id="3" name="Dikdörtgen 2">
                <a:extLst>
                  <a:ext uri="{FF2B5EF4-FFF2-40B4-BE49-F238E27FC236}">
                    <a16:creationId xmlns:a16="http://schemas.microsoft.com/office/drawing/2014/main" id="{8790B1FA-484A-494C-ABB2-923CE0A82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794" y="2076940"/>
                <a:ext cx="6096000" cy="4032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284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9129B2-4003-5F47-8B14-AD813E3B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Magnetic Design of Transformer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0CF6D00-4912-874E-A026-D18247767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/>
          </a:bodyPr>
          <a:lstStyle/>
          <a:p>
            <a:r>
              <a:rPr lang="en-US" sz="1800" dirty="0"/>
              <a:t>Copper Losses</a:t>
            </a: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308FB9C2-C429-D940-AA87-62A8789EE9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363201"/>
          </a:xfrm>
        </p:spPr>
        <p:txBody>
          <a:bodyPr>
            <a:normAutofit/>
          </a:bodyPr>
          <a:lstStyle/>
          <a:p>
            <a:r>
              <a:rPr lang="en-US" sz="1800" dirty="0"/>
              <a:t>Core Losses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İçerik Yer Tutucusu 6">
                <a:extLst>
                  <a:ext uri="{FF2B5EF4-FFF2-40B4-BE49-F238E27FC236}">
                    <a16:creationId xmlns:a16="http://schemas.microsoft.com/office/drawing/2014/main" id="{B4E3C038-ED77-1343-8B72-C54E37B465B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8880"/>
                <a:ext cx="5183188" cy="368078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tr-TR" sz="1300" i="1">
                              <a:latin typeface="Cambria Math" panose="02040503050406030204" pitchFamily="18" charset="0"/>
                            </a:rPr>
                            <m:t>𝑐𝑜𝑟𝑒</m:t>
                          </m:r>
                        </m:sub>
                      </m:sSub>
                      <m:r>
                        <a:rPr lang="tr-TR" sz="13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tr-TR" sz="13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tr-TR" sz="13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13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tr-TR" sz="1300" i="1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tr-TR" sz="13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13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tr-TR" sz="1300" i="1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tr-TR" sz="13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tr-TR" sz="1300" i="1">
                              <a:latin typeface="Cambria Math" panose="02040503050406030204" pitchFamily="18" charset="0"/>
                            </a:rPr>
                            <m:t>𝑐𝑜𝑟𝑒</m:t>
                          </m:r>
                        </m:sub>
                      </m:sSub>
                      <m:r>
                        <a:rPr lang="tr-TR" sz="13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tr-TR" sz="1300" dirty="0"/>
              </a:p>
              <a:p>
                <a:pPr marL="0" indent="0" algn="ctr">
                  <a:buNone/>
                </a:pPr>
                <a:r>
                  <a:rPr lang="tr-TR" sz="1300" dirty="0"/>
                  <a:t> 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tr-TR" sz="1300" i="1">
                              <a:latin typeface="Cambria Math" panose="02040503050406030204" pitchFamily="18" charset="0"/>
                            </a:rPr>
                            <m:t>𝑐𝑜𝑟𝑒</m:t>
                          </m:r>
                        </m:sub>
                      </m:sSub>
                      <m:r>
                        <a:rPr lang="tr-TR" sz="1300" i="1">
                          <a:latin typeface="Cambria Math" panose="02040503050406030204" pitchFamily="18" charset="0"/>
                        </a:rPr>
                        <m:t>=0.036∗</m:t>
                      </m:r>
                      <m:sSup>
                        <m:sSup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1300" i="1"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  <m:sup>
                          <m:r>
                            <a:rPr lang="tr-TR" sz="1300" i="1">
                              <a:latin typeface="Cambria Math" panose="02040503050406030204" pitchFamily="18" charset="0"/>
                            </a:rPr>
                            <m:t>1.64</m:t>
                          </m:r>
                        </m:sup>
                      </m:sSup>
                      <m:r>
                        <a:rPr lang="tr-TR" sz="13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tr-TR" sz="1300" i="1">
                              <a:latin typeface="Cambria Math" panose="02040503050406030204" pitchFamily="18" charset="0"/>
                            </a:rPr>
                            <m:t>0.2</m:t>
                          </m:r>
                        </m:e>
                        <m:sup>
                          <m:r>
                            <a:rPr lang="tr-TR" sz="1300" i="1">
                              <a:latin typeface="Cambria Math" panose="02040503050406030204" pitchFamily="18" charset="0"/>
                            </a:rPr>
                            <m:t>2.68</m:t>
                          </m:r>
                        </m:sup>
                      </m:sSup>
                      <m:r>
                        <a:rPr lang="tr-TR" sz="1300" i="1">
                          <a:latin typeface="Cambria Math" panose="02040503050406030204" pitchFamily="18" charset="0"/>
                        </a:rPr>
                        <m:t>∗(2∗2.99) </m:t>
                      </m:r>
                    </m:oMath>
                  </m:oMathPara>
                </a14:m>
                <a:endParaRPr lang="tr-TR" sz="1300" dirty="0"/>
              </a:p>
              <a:p>
                <a:pPr marL="0" indent="0" algn="ctr">
                  <a:buNone/>
                </a:pPr>
                <a:r>
                  <a:rPr lang="tr-TR" sz="1300" dirty="0"/>
                  <a:t> 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tr-TR" sz="1300" i="1">
                              <a:latin typeface="Cambria Math" panose="02040503050406030204" pitchFamily="18" charset="0"/>
                            </a:rPr>
                            <m:t>𝑐𝑜𝑟𝑒</m:t>
                          </m:r>
                        </m:sub>
                      </m:sSub>
                      <m:r>
                        <a:rPr lang="tr-TR" sz="1300" i="1">
                          <a:latin typeface="Cambria Math" panose="02040503050406030204" pitchFamily="18" charset="0"/>
                        </a:rPr>
                        <m:t>=2.63 </m:t>
                      </m:r>
                      <m:r>
                        <a:rPr lang="tr-TR" sz="13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tr-TR" sz="13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tr-TR" sz="1300" dirty="0"/>
              </a:p>
              <a:p>
                <a:pPr marL="0" indent="0" algn="ctr">
                  <a:buNone/>
                </a:pPr>
                <a:r>
                  <a:rPr lang="tr-TR" sz="1300" dirty="0"/>
                  <a:t> 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tr-TR" sz="1300" i="1">
                              <a:latin typeface="Cambria Math" panose="02040503050406030204" pitchFamily="18" charset="0"/>
                            </a:rPr>
                            <m:t>𝑡𝑟𝑎𝑛𝑠𝑓𝑜𝑟𝑚𝑒𝑟</m:t>
                          </m:r>
                        </m:sub>
                      </m:sSub>
                      <m:r>
                        <a:rPr lang="tr-TR" sz="1300" i="1">
                          <a:latin typeface="Cambria Math" panose="02040503050406030204" pitchFamily="18" charset="0"/>
                        </a:rPr>
                        <m:t>=0.58+2.63 </m:t>
                      </m:r>
                    </m:oMath>
                  </m:oMathPara>
                </a14:m>
                <a:endParaRPr lang="tr-TR" sz="1300" dirty="0"/>
              </a:p>
              <a:p>
                <a:pPr marL="0" indent="0" algn="ctr">
                  <a:buNone/>
                </a:pPr>
                <a:r>
                  <a:rPr lang="tr-TR" sz="1300" dirty="0"/>
                  <a:t> 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13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tr-TR" sz="1300" i="1">
                              <a:latin typeface="Cambria Math" panose="02040503050406030204" pitchFamily="18" charset="0"/>
                            </a:rPr>
                            <m:t>𝑡𝑟𝑎𝑛𝑠𝑓𝑜𝑟𝑚𝑒𝑟</m:t>
                          </m:r>
                        </m:sub>
                      </m:sSub>
                      <m:r>
                        <a:rPr lang="tr-TR" sz="1300" i="1">
                          <a:latin typeface="Cambria Math" panose="02040503050406030204" pitchFamily="18" charset="0"/>
                        </a:rPr>
                        <m:t>=3.21 </m:t>
                      </m:r>
                      <m:r>
                        <a:rPr lang="tr-TR" sz="13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tr-TR" sz="13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tr-TR" sz="1300" dirty="0"/>
              </a:p>
              <a:p>
                <a:pPr marL="457200" lvl="1" indent="0" algn="ctr">
                  <a:buNone/>
                </a:pPr>
                <a:endParaRPr lang="en-US" sz="1300" dirty="0"/>
              </a:p>
              <a:p>
                <a:pPr marL="0" indent="0" algn="ctr">
                  <a:buNone/>
                </a:pPr>
                <a:endParaRPr lang="en-US" sz="1300" dirty="0"/>
              </a:p>
              <a:p>
                <a:pPr marL="0" indent="0" algn="ctr">
                  <a:buNone/>
                </a:pPr>
                <a:endParaRPr lang="en-US" sz="1300" dirty="0"/>
              </a:p>
            </p:txBody>
          </p:sp>
        </mc:Choice>
        <mc:Fallback xmlns="">
          <p:sp>
            <p:nvSpPr>
              <p:cNvPr id="7" name="İçerik Yer Tutucusu 6">
                <a:extLst>
                  <a:ext uri="{FF2B5EF4-FFF2-40B4-BE49-F238E27FC236}">
                    <a16:creationId xmlns:a16="http://schemas.microsoft.com/office/drawing/2014/main" id="{B4E3C038-ED77-1343-8B72-C54E37B4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8880"/>
                <a:ext cx="5183188" cy="368078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İçerik Yer Tutucusu 10">
                <a:extLst>
                  <a:ext uri="{FF2B5EF4-FFF2-40B4-BE49-F238E27FC236}">
                    <a16:creationId xmlns:a16="http://schemas.microsoft.com/office/drawing/2014/main" id="{8BF21E57-A69E-074E-9F88-B08D9B13AF8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27322" y="2505075"/>
                <a:ext cx="5157787" cy="368458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𝑝𝑟𝑖</m:t>
                          </m:r>
                        </m:sub>
                      </m:sSub>
                      <m:r>
                        <a:rPr lang="en-US" sz="1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𝑀𝐿𝑇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𝑝𝑎𝑟𝑎𝑙𝑙𝑒𝑙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𝑐𝑎𝑏𝑙𝑒𝑠</m:t>
                          </m:r>
                        </m:den>
                      </m:f>
                      <m:r>
                        <a:rPr lang="en-US" sz="13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tr-TR" sz="1300" dirty="0"/>
              </a:p>
              <a:p>
                <a:pPr marL="0" indent="0" algn="ctr">
                  <a:buNone/>
                </a:pPr>
                <a:r>
                  <a:rPr lang="en-US" sz="1300" dirty="0"/>
                  <a:t> </a:t>
                </a:r>
                <a:endParaRPr lang="tr-TR" sz="13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𝑝𝑟𝑖</m:t>
                          </m:r>
                        </m:sub>
                      </m:sSub>
                      <m:r>
                        <a:rPr lang="en-US" sz="1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112∗31.416∗133.8568</m:t>
                          </m:r>
                          <m:sSup>
                            <m:sSupPr>
                              <m:ctrlPr>
                                <a:rPr lang="tr-TR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∗10</m:t>
                              </m:r>
                            </m:e>
                            <m:sup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num>
                        <m:den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1300" i="1">
                          <a:latin typeface="Cambria Math" panose="02040503050406030204" pitchFamily="18" charset="0"/>
                        </a:rPr>
                        <m:t> =471 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tr-TR" sz="1300" dirty="0"/>
              </a:p>
              <a:p>
                <a:pPr marL="0" indent="0" algn="ctr">
                  <a:buNone/>
                </a:pPr>
                <a:r>
                  <a:rPr lang="en-US" sz="1300" dirty="0"/>
                  <a:t> </a:t>
                </a:r>
                <a:endParaRPr lang="tr-TR" sz="13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𝑠𝑒𝑐</m:t>
                          </m:r>
                        </m:sub>
                      </m:sSub>
                      <m:r>
                        <a:rPr lang="en-US" sz="1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13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𝑀𝐿𝑇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𝑝𝑎𝑟𝑎𝑙𝑙𝑒𝑙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𝑐𝑎𝑏𝑙𝑒𝑠</m:t>
                          </m:r>
                        </m:den>
                      </m:f>
                      <m:r>
                        <a:rPr lang="en-US" sz="13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tr-TR" sz="1300" dirty="0"/>
              </a:p>
              <a:p>
                <a:pPr marL="0" indent="0" algn="ctr">
                  <a:buNone/>
                </a:pPr>
                <a:r>
                  <a:rPr lang="en-US" sz="1300" dirty="0"/>
                  <a:t> </a:t>
                </a:r>
                <a:endParaRPr lang="tr-TR" sz="13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𝑠𝑒𝑐</m:t>
                          </m:r>
                        </m:sub>
                      </m:sSub>
                      <m:r>
                        <a:rPr lang="en-US" sz="13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7∗31.416∗133.8568</m:t>
                          </m:r>
                          <m:sSup>
                            <m:sSupPr>
                              <m:ctrlPr>
                                <a:rPr lang="tr-TR" sz="13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∗10</m:t>
                              </m:r>
                            </m:e>
                            <m:sup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num>
                        <m:den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sz="1300" i="1">
                          <a:latin typeface="Cambria Math" panose="02040503050406030204" pitchFamily="18" charset="0"/>
                        </a:rPr>
                        <m:t> =2.944 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tr-TR" sz="1300" dirty="0"/>
              </a:p>
              <a:p>
                <a:pPr marL="0" indent="0" algn="ctr">
                  <a:buNone/>
                </a:pPr>
                <a:r>
                  <a:rPr lang="en-US" sz="1300" dirty="0"/>
                  <a:t> </a:t>
                </a:r>
                <a:endParaRPr lang="tr-TR" sz="13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𝑐𝑢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1300" i="1">
                          <a:latin typeface="Cambria Math" panose="02040503050406030204" pitchFamily="18" charset="0"/>
                        </a:rPr>
                        <m:t>=2∗</m:t>
                      </m:r>
                      <m:sSub>
                        <m:sSub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𝑐𝑢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𝑝𝑟𝑖</m:t>
                          </m:r>
                        </m:sub>
                      </m:sSub>
                      <m:r>
                        <a:rPr lang="en-US" sz="1300" i="1">
                          <a:latin typeface="Cambria Math" panose="02040503050406030204" pitchFamily="18" charset="0"/>
                        </a:rPr>
                        <m:t>+2∗</m:t>
                      </m:r>
                      <m:sSub>
                        <m:sSub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𝑐𝑢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𝑠𝑒𝑐</m:t>
                          </m:r>
                        </m:sub>
                      </m:sSub>
                    </m:oMath>
                  </m:oMathPara>
                </a14:m>
                <a:endParaRPr lang="tr-TR" sz="1300" dirty="0"/>
              </a:p>
              <a:p>
                <a:pPr marL="0" indent="0" algn="ctr">
                  <a:buNone/>
                </a:pPr>
                <a:r>
                  <a:rPr lang="en-US" sz="1300" dirty="0"/>
                  <a:t> </a:t>
                </a:r>
                <a:endParaRPr lang="tr-TR" sz="13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𝑐𝑢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1300" i="1">
                          <a:latin typeface="Cambria Math" panose="02040503050406030204" pitchFamily="18" charset="0"/>
                        </a:rPr>
                        <m:t>=2∗</m:t>
                      </m:r>
                      <m:sSup>
                        <m:sSup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0.421</m:t>
                          </m:r>
                        </m:e>
                        <m:sup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300" i="1">
                          <a:latin typeface="Cambria Math" panose="02040503050406030204" pitchFamily="18" charset="0"/>
                        </a:rPr>
                        <m:t>∗471∗</m:t>
                      </m:r>
                      <m:sSup>
                        <m:sSup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1300" i="1">
                          <a:latin typeface="Cambria Math" panose="02040503050406030204" pitchFamily="18" charset="0"/>
                        </a:rPr>
                        <m:t>+2∗</m:t>
                      </m:r>
                      <m:sSup>
                        <m:sSup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8.333</m:t>
                          </m:r>
                        </m:e>
                        <m:sup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300" i="1">
                          <a:latin typeface="Cambria Math" panose="02040503050406030204" pitchFamily="18" charset="0"/>
                        </a:rPr>
                        <m:t>∗2.994∗</m:t>
                      </m:r>
                      <m:sSup>
                        <m:sSup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tr-TR" sz="1300" dirty="0"/>
              </a:p>
              <a:p>
                <a:pPr marL="0" indent="0" algn="ctr">
                  <a:buNone/>
                </a:pPr>
                <a:endParaRPr lang="tr-TR" sz="1300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𝑐𝑢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sz="1300" i="1">
                          <a:latin typeface="Cambria Math" panose="02040503050406030204" pitchFamily="18" charset="0"/>
                        </a:rPr>
                        <m:t>=0.58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tr-TR" sz="1300" dirty="0"/>
              </a:p>
              <a:p>
                <a:pPr marL="0" indent="0" algn="ctr">
                  <a:buNone/>
                </a:pPr>
                <a:endParaRPr lang="tr-TR" sz="1300" dirty="0"/>
              </a:p>
              <a:p>
                <a:pPr marL="0" indent="0" algn="ctr">
                  <a:buNone/>
                </a:pPr>
                <a:endParaRPr lang="en-US" sz="1300" dirty="0"/>
              </a:p>
            </p:txBody>
          </p:sp>
        </mc:Choice>
        <mc:Fallback xmlns="">
          <p:sp>
            <p:nvSpPr>
              <p:cNvPr id="11" name="İçerik Yer Tutucusu 10">
                <a:extLst>
                  <a:ext uri="{FF2B5EF4-FFF2-40B4-BE49-F238E27FC236}">
                    <a16:creationId xmlns:a16="http://schemas.microsoft.com/office/drawing/2014/main" id="{8BF21E57-A69E-074E-9F88-B08D9B13AF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27322" y="2505075"/>
                <a:ext cx="5157787" cy="3684588"/>
              </a:xfrm>
              <a:blipFill>
                <a:blip r:embed="rId3"/>
                <a:stretch>
                  <a:fillRect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555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C3D2F2-AEF3-8C44-AF37-1B023C90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Component Selection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359900A9-2720-CC4D-9C1C-B6B2C0742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Key parts are: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Controllers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MOSFETs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Diodes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Thermal Analysis and Heatsink</a:t>
            </a:r>
          </a:p>
        </p:txBody>
      </p:sp>
    </p:spTree>
    <p:extLst>
      <p:ext uri="{BB962C8B-B14F-4D97-AF65-F5344CB8AC3E}">
        <p14:creationId xmlns:p14="http://schemas.microsoft.com/office/powerpoint/2010/main" val="3343317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0D81D9-E09D-674F-8361-CEC99CFB6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Topology Selection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DDC415-13F3-1246-A4F1-9BE4F4FEC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81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800" i="1" dirty="0"/>
              <a:t>Push Pull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/>
              <a:t>Advantages: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Better transformer utilization 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Core size is small compared to others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Transformer ratings are smaller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Small output filter requirement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/>
              <a:t>Disadvantages: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Center Tap Transformer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566126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40734B2-AC3B-8C4A-BF88-E15D66AA1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Component Selection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3692FC7-FF1A-FC41-BD70-EE6191EB3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800" dirty="0"/>
              <a:t>MOSFET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3">
                <a:extLst>
                  <a:ext uri="{FF2B5EF4-FFF2-40B4-BE49-F238E27FC236}">
                    <a16:creationId xmlns:a16="http://schemas.microsoft.com/office/drawing/2014/main" id="{49FD0042-E1F9-5B41-8A1D-879532BD14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/>
                  <a:t>Drain-Source Resistance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350m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150000"/>
                  </a:lnSpc>
                </a:pPr>
                <a:r>
                  <a:rPr lang="en-US" sz="1800" dirty="0"/>
                  <a:t>Transient time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Rise time: 16 ns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Fall time: 17 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dirty="0"/>
                  <a:t>Gate Charge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19 </a:t>
                </a:r>
                <a:r>
                  <a:rPr lang="en-US" sz="1800" dirty="0" err="1"/>
                  <a:t>nC</a:t>
                </a:r>
                <a:endParaRPr lang="en-US" sz="1800" dirty="0"/>
              </a:p>
            </p:txBody>
          </p:sp>
        </mc:Choice>
        <mc:Fallback xmlns="">
          <p:sp>
            <p:nvSpPr>
              <p:cNvPr id="4" name="İçerik Yer Tutucusu 3">
                <a:extLst>
                  <a:ext uri="{FF2B5EF4-FFF2-40B4-BE49-F238E27FC236}">
                    <a16:creationId xmlns:a16="http://schemas.microsoft.com/office/drawing/2014/main" id="{49FD0042-E1F9-5B41-8A1D-879532BD1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82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FD64C49-F4A7-6740-B638-BBD256B9D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800" dirty="0"/>
              <a:t>Diodes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410CCA6-775D-DA47-A0CD-CA6C3BBEBE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Forward voltage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0.56 V</a:t>
            </a:r>
          </a:p>
        </p:txBody>
      </p:sp>
    </p:spTree>
    <p:extLst>
      <p:ext uri="{BB962C8B-B14F-4D97-AF65-F5344CB8AC3E}">
        <p14:creationId xmlns:p14="http://schemas.microsoft.com/office/powerpoint/2010/main" val="4052180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28572E-B0D4-FF4A-8D92-876FFAB2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Component Selection - Controllers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F93FA34-A167-5848-B8E1-DF6F7C1E8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418853"/>
            <a:ext cx="5157787" cy="569743"/>
          </a:xfrm>
        </p:spPr>
        <p:txBody>
          <a:bodyPr/>
          <a:lstStyle/>
          <a:p>
            <a:r>
              <a:rPr lang="tr-TR" dirty="0"/>
              <a:t>LTC3723-1</a:t>
            </a:r>
            <a:endParaRPr lang="en-US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32982BF-710C-694C-8236-497BB8080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63806"/>
            <a:ext cx="5157787" cy="3925857"/>
          </a:xfrm>
        </p:spPr>
        <p:txBody>
          <a:bodyPr>
            <a:normAutofit/>
          </a:bodyPr>
          <a:lstStyle/>
          <a:p>
            <a:r>
              <a:rPr lang="tr-TR" sz="1800" dirty="0"/>
              <a:t>Controller + Gate Driver</a:t>
            </a:r>
          </a:p>
          <a:p>
            <a:r>
              <a:rPr lang="tr-TR" sz="1800" dirty="0"/>
              <a:t>Non-isolated – Required external isolation </a:t>
            </a:r>
          </a:p>
          <a:p>
            <a:r>
              <a:rPr lang="tr-TR" sz="1800" dirty="0"/>
              <a:t>Dead-Time control</a:t>
            </a:r>
          </a:p>
          <a:p>
            <a:r>
              <a:rPr lang="tr-TR" sz="1800" dirty="0"/>
              <a:t>Frequency control</a:t>
            </a:r>
          </a:p>
          <a:p>
            <a:r>
              <a:rPr lang="tr-TR" sz="1800" dirty="0"/>
              <a:t>Soft start property</a:t>
            </a:r>
          </a:p>
          <a:p>
            <a:r>
              <a:rPr lang="tr-TR" sz="1800" dirty="0"/>
              <a:t>2 gate synchronous drive capability</a:t>
            </a:r>
            <a:endParaRPr lang="en-US" sz="1800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590BEDDA-E9A6-FA45-B2F5-659FD6727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48924" y="1445484"/>
            <a:ext cx="3895076" cy="516479"/>
          </a:xfrm>
        </p:spPr>
        <p:txBody>
          <a:bodyPr/>
          <a:lstStyle/>
          <a:p>
            <a:r>
              <a:rPr lang="tr-TR" dirty="0"/>
              <a:t>LT1431</a:t>
            </a:r>
            <a:endParaRPr lang="en-US" dirty="0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EAEE2C3F-CE90-B34E-AFDD-141600120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248924" y="2263807"/>
            <a:ext cx="3895076" cy="1509204"/>
          </a:xfrm>
        </p:spPr>
        <p:txBody>
          <a:bodyPr>
            <a:normAutofit/>
          </a:bodyPr>
          <a:lstStyle/>
          <a:p>
            <a:r>
              <a:rPr lang="tr-TR" sz="1800" dirty="0"/>
              <a:t>Opto-coupler driver</a:t>
            </a:r>
          </a:p>
          <a:p>
            <a:r>
              <a:rPr lang="tr-TR" sz="1800" dirty="0"/>
              <a:t>Internal compensator design property</a:t>
            </a:r>
          </a:p>
          <a:p>
            <a:endParaRPr lang="en-US" sz="1800" dirty="0"/>
          </a:p>
        </p:txBody>
      </p:sp>
      <p:sp>
        <p:nvSpPr>
          <p:cNvPr id="7" name="Metin Yer Tutucusu 4">
            <a:extLst>
              <a:ext uri="{FF2B5EF4-FFF2-40B4-BE49-F238E27FC236}">
                <a16:creationId xmlns:a16="http://schemas.microsoft.com/office/drawing/2014/main" id="{590BEDDA-E9A6-FA45-B2F5-659FD672732A}"/>
              </a:ext>
            </a:extLst>
          </p:cNvPr>
          <p:cNvSpPr txBox="1">
            <a:spLocks/>
          </p:cNvSpPr>
          <p:nvPr/>
        </p:nvSpPr>
        <p:spPr>
          <a:xfrm>
            <a:off x="9407850" y="1472117"/>
            <a:ext cx="1729542" cy="5164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MOC207M</a:t>
            </a:r>
            <a:endParaRPr lang="en-US" dirty="0"/>
          </a:p>
        </p:txBody>
      </p:sp>
      <p:sp>
        <p:nvSpPr>
          <p:cNvPr id="8" name="İçerik Yer Tutucusu 5">
            <a:extLst>
              <a:ext uri="{FF2B5EF4-FFF2-40B4-BE49-F238E27FC236}">
                <a16:creationId xmlns:a16="http://schemas.microsoft.com/office/drawing/2014/main" id="{EAEE2C3F-CE90-B34E-AFDD-1416001209F0}"/>
              </a:ext>
            </a:extLst>
          </p:cNvPr>
          <p:cNvSpPr txBox="1">
            <a:spLocks/>
          </p:cNvSpPr>
          <p:nvPr/>
        </p:nvSpPr>
        <p:spPr>
          <a:xfrm>
            <a:off x="9407850" y="2263806"/>
            <a:ext cx="2011530" cy="1509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800" dirty="0"/>
              <a:t>Opto-Isolator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61227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99954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/>
              <a:t>Project Bill of Material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489476" y="2482279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30362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Project Cost</a:t>
                      </a:r>
                      <a:r>
                        <a:rPr lang="tr-TR" baseline="0" dirty="0"/>
                        <a:t> 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550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$43,264 for 1000 pieces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841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i="1" dirty="0"/>
                        <a:t>Total    </a:t>
                      </a:r>
                      <a:r>
                        <a:rPr lang="tr-TR" dirty="0"/>
                        <a:t>                                         $43.264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8498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812" y="825000"/>
            <a:ext cx="3498300" cy="52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57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İçerik Yer Tutucusu 6">
                <a:extLst>
                  <a:ext uri="{FF2B5EF4-FFF2-40B4-BE49-F238E27FC236}">
                    <a16:creationId xmlns:a16="http://schemas.microsoft.com/office/drawing/2014/main" id="{8CC8B397-FDFB-8448-A613-8D7DA7EDEC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5522"/>
                <a:ext cx="10515600" cy="5271441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MOSFETs (Calculated for One):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𝑐𝑜𝑛𝑑𝑢𝑐𝑡𝑖𝑜𝑛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𝑐𝑜𝑛𝑑𝑢𝑐𝑡𝑖𝑜𝑛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∗0.12∗0.35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𝑐𝑜𝑛𝑑𝑢𝑐𝑡𝑖𝑜𝑛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=2.058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𝑠𝑤𝑖𝑡𝑐h𝑖𝑛𝑔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𝑠𝑤𝑖𝑡𝑐h𝑖𝑛𝑔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∗400∗7∗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16+17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∗100∗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𝑠𝑤𝑖𝑡𝑐h𝑖𝑛𝑔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=4.62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𝑔𝑎𝑡𝑒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𝑔𝑎𝑡𝑒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20∗100∗10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∗19∗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𝑔𝑎𝑡𝑒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=0.038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İçerik Yer Tutucusu 6">
                <a:extLst>
                  <a:ext uri="{FF2B5EF4-FFF2-40B4-BE49-F238E27FC236}">
                    <a16:creationId xmlns:a16="http://schemas.microsoft.com/office/drawing/2014/main" id="{8CC8B397-FDFB-8448-A613-8D7DA7EDE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5522"/>
                <a:ext cx="10515600" cy="5271441"/>
              </a:xfrm>
              <a:blipFill>
                <a:blip r:embed="rId2"/>
                <a:stretch>
                  <a:fillRect l="-522" t="-208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Başlık 1">
            <a:extLst>
              <a:ext uri="{FF2B5EF4-FFF2-40B4-BE49-F238E27FC236}">
                <a16:creationId xmlns:a16="http://schemas.microsoft.com/office/drawing/2014/main" id="{DFD92745-A2D1-1D49-B3BE-0342BF5A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840"/>
            <a:ext cx="10515600" cy="518836"/>
          </a:xfrm>
        </p:spPr>
        <p:txBody>
          <a:bodyPr>
            <a:normAutofit/>
          </a:bodyPr>
          <a:lstStyle/>
          <a:p>
            <a:r>
              <a:rPr lang="en-US" sz="2400" dirty="0"/>
              <a:t>Loss Calculations</a:t>
            </a:r>
          </a:p>
        </p:txBody>
      </p:sp>
    </p:spTree>
    <p:extLst>
      <p:ext uri="{BB962C8B-B14F-4D97-AF65-F5344CB8AC3E}">
        <p14:creationId xmlns:p14="http://schemas.microsoft.com/office/powerpoint/2010/main" val="3133861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D92745-A2D1-1D49-B3BE-0342BF5A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840"/>
            <a:ext cx="10515600" cy="518836"/>
          </a:xfrm>
        </p:spPr>
        <p:txBody>
          <a:bodyPr>
            <a:normAutofit/>
          </a:bodyPr>
          <a:lstStyle/>
          <a:p>
            <a:r>
              <a:rPr lang="en-US" sz="2400" dirty="0"/>
              <a:t>Loss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64AB44A4-884C-DE4A-B5DB-9FF8C17055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29810"/>
                <a:ext cx="10515600" cy="514715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Transformer: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=3.79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Diodes: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  <a:p>
                <a:pPr marL="0" indent="0" algn="ctr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=8.333∗0.56</m:t>
                      </m:r>
                    </m:oMath>
                  </m:oMathPara>
                </a14:m>
                <a:endParaRPr lang="tr-TR" dirty="0"/>
              </a:p>
              <a:p>
                <a:pPr marL="0" indent="0" algn="ctr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=4.67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Output Inductor: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𝐸𝑆𝑅</m:t>
                      </m:r>
                    </m:oMath>
                  </m:oMathPara>
                </a14:m>
                <a:endParaRPr lang="tr-TR" dirty="0"/>
              </a:p>
              <a:p>
                <a:pPr marL="0" indent="0" algn="ctr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8.333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∗26.2∗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tr-TR" dirty="0"/>
              </a:p>
              <a:p>
                <a:pPr marL="0" indent="0" algn="ctr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=1.82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Integrated Circuits: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=0.42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tr-TR" dirty="0"/>
                  <a:t>Total </a:t>
                </a:r>
                <a:r>
                  <a:rPr lang="tr-TR" dirty="0" err="1"/>
                  <a:t>Loss</a:t>
                </a:r>
                <a:r>
                  <a:rPr lang="tr-TR" dirty="0"/>
                  <a:t> </a:t>
                </a:r>
                <a:r>
                  <a:rPr lang="tr-TR" dirty="0" err="1"/>
                  <a:t>and</a:t>
                </a:r>
                <a:r>
                  <a:rPr lang="tr-TR" dirty="0"/>
                  <a:t> </a:t>
                </a:r>
                <a:r>
                  <a:rPr lang="tr-TR" dirty="0" err="1"/>
                  <a:t>Efficiency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=16.836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 algn="ctr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𝑒𝑓𝑓𝑖𝑐𝑖𝑒𝑛𝑐𝑦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116.836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=86%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endParaRPr lang="tr-TR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64AB44A4-884C-DE4A-B5DB-9FF8C17055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29810"/>
                <a:ext cx="10515600" cy="5147153"/>
              </a:xfrm>
              <a:blipFill>
                <a:blip r:embed="rId2"/>
                <a:stretch>
                  <a:fillRect l="-241" t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198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5F39B9-18EB-CF46-AB6C-46408AD4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Thermal Analysis - MOSFET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İçerik Yer Tutucusu 4">
                <a:extLst>
                  <a:ext uri="{FF2B5EF4-FFF2-40B4-BE49-F238E27FC236}">
                    <a16:creationId xmlns:a16="http://schemas.microsoft.com/office/drawing/2014/main" id="{4F7493D8-7D6B-9C41-8788-4ADAA3D8E5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8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𝑙𝑜𝑠𝑠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𝑀𝑂𝑆𝐹𝐸𝑇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=6.716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İçerik Yer Tutucusu 4">
                <a:extLst>
                  <a:ext uri="{FF2B5EF4-FFF2-40B4-BE49-F238E27FC236}">
                    <a16:creationId xmlns:a16="http://schemas.microsoft.com/office/drawing/2014/main" id="{4F7493D8-7D6B-9C41-8788-4ADAA3D8E5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Resim 6">
            <a:extLst>
              <a:ext uri="{FF2B5EF4-FFF2-40B4-BE49-F238E27FC236}">
                <a16:creationId xmlns:a16="http://schemas.microsoft.com/office/drawing/2014/main" id="{2A5D690B-0928-C948-8A46-CCF197496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788" y="2258010"/>
            <a:ext cx="7248878" cy="2514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Dikdörtgen 11">
                <a:extLst>
                  <a:ext uri="{FF2B5EF4-FFF2-40B4-BE49-F238E27FC236}">
                    <a16:creationId xmlns:a16="http://schemas.microsoft.com/office/drawing/2014/main" id="{1F409A8D-16D7-3A4A-9486-0615A9A3C8D8}"/>
                  </a:ext>
                </a:extLst>
              </p:cNvPr>
              <p:cNvSpPr/>
              <p:nvPr/>
            </p:nvSpPr>
            <p:spPr>
              <a:xfrm>
                <a:off x="3048000" y="4914900"/>
                <a:ext cx="6096000" cy="9679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𝑗𝑢𝑛𝑐𝑡𝑖𝑜𝑛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8+0.35+2.5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∗6.716+25</m:t>
                      </m:r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𝑗𝑢𝑛𝑐𝑡𝑖𝑜𝑛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97.87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</m:t>
                      </m:r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Dikdörtgen 11">
                <a:extLst>
                  <a:ext uri="{FF2B5EF4-FFF2-40B4-BE49-F238E27FC236}">
                    <a16:creationId xmlns:a16="http://schemas.microsoft.com/office/drawing/2014/main" id="{1F409A8D-16D7-3A4A-9486-0615A9A3C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914900"/>
                <a:ext cx="6096000" cy="967957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224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tr-TR" sz="2400" dirty="0"/>
              <a:t>PCB Schematic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87" y="783183"/>
            <a:ext cx="9622625" cy="607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15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08" y="292851"/>
            <a:ext cx="8228383" cy="645850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8214"/>
            <a:ext cx="10515600" cy="549275"/>
          </a:xfrm>
        </p:spPr>
        <p:txBody>
          <a:bodyPr>
            <a:normAutofit/>
          </a:bodyPr>
          <a:lstStyle/>
          <a:p>
            <a:r>
              <a:rPr lang="tr-TR" sz="2400" dirty="0"/>
              <a:t>PCB Layout</a:t>
            </a:r>
          </a:p>
        </p:txBody>
      </p:sp>
    </p:spTree>
    <p:extLst>
      <p:ext uri="{BB962C8B-B14F-4D97-AF65-F5344CB8AC3E}">
        <p14:creationId xmlns:p14="http://schemas.microsoft.com/office/powerpoint/2010/main" val="4165021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8214"/>
            <a:ext cx="10515600" cy="549275"/>
          </a:xfrm>
        </p:spPr>
        <p:txBody>
          <a:bodyPr>
            <a:normAutofit/>
          </a:bodyPr>
          <a:lstStyle/>
          <a:p>
            <a:r>
              <a:rPr lang="tr-TR" sz="2400" dirty="0"/>
              <a:t>PCB Layout – Bottom Layer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11" y="475684"/>
            <a:ext cx="8065178" cy="62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26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8214"/>
            <a:ext cx="10515600" cy="549275"/>
          </a:xfrm>
        </p:spPr>
        <p:txBody>
          <a:bodyPr>
            <a:normAutofit/>
          </a:bodyPr>
          <a:lstStyle/>
          <a:p>
            <a:r>
              <a:rPr lang="tr-TR" sz="2400" dirty="0"/>
              <a:t>PCB Layout – Top 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293" y="567489"/>
            <a:ext cx="8025413" cy="62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26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>
            <a:extLst>
              <a:ext uri="{FF2B5EF4-FFF2-40B4-BE49-F238E27FC236}">
                <a16:creationId xmlns:a16="http://schemas.microsoft.com/office/drawing/2014/main" id="{EAF7B22A-DDA3-0B48-9C5B-CEDA7AC1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Analytical Calculations</a:t>
            </a:r>
          </a:p>
        </p:txBody>
      </p:sp>
      <p:sp>
        <p:nvSpPr>
          <p:cNvPr id="11" name="Metin Yer Tutucusu 10">
            <a:extLst>
              <a:ext uri="{FF2B5EF4-FFF2-40B4-BE49-F238E27FC236}">
                <a16:creationId xmlns:a16="http://schemas.microsoft.com/office/drawing/2014/main" id="{C947CD86-8755-3940-93CD-516DFBAA3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3024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Calculation of Turns Ratio</a:t>
            </a:r>
          </a:p>
        </p:txBody>
      </p:sp>
      <p:sp>
        <p:nvSpPr>
          <p:cNvPr id="13" name="Metin Yer Tutucusu 12">
            <a:extLst>
              <a:ext uri="{FF2B5EF4-FFF2-40B4-BE49-F238E27FC236}">
                <a16:creationId xmlns:a16="http://schemas.microsoft.com/office/drawing/2014/main" id="{692FCC61-C0A4-3642-8AB3-5322CAB31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3024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Limit Values of Duty Cycle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İçerik Yer Tutucusu 25">
                <a:extLst>
                  <a:ext uri="{FF2B5EF4-FFF2-40B4-BE49-F238E27FC236}">
                    <a16:creationId xmlns:a16="http://schemas.microsoft.com/office/drawing/2014/main" id="{8C8F1A85-C363-2249-BC05-86CD9C55EA1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∗2∗</m:t>
                      </m:r>
                      <m:f>
                        <m:f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tr-TR" sz="1800" dirty="0"/>
              </a:p>
              <a:p>
                <a:pPr marL="0" indent="0">
                  <a:buNone/>
                </a:pPr>
                <a:r>
                  <a:rPr lang="en-US" sz="1800" dirty="0"/>
                  <a:t> </a:t>
                </a:r>
                <a:endParaRPr lang="tr-TR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12=400∗2∗</m:t>
                      </m:r>
                      <m:f>
                        <m:f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tr-TR" sz="1800" dirty="0"/>
              </a:p>
              <a:p>
                <a:pPr marL="0" indent="0">
                  <a:buNone/>
                </a:pPr>
                <a:r>
                  <a:rPr lang="en-US" sz="1800" dirty="0"/>
                  <a:t> </a:t>
                </a:r>
                <a:endParaRPr lang="tr-TR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tr-TR" sz="1800" dirty="0"/>
              </a:p>
              <a:p>
                <a:pPr marL="0" indent="0">
                  <a:buNone/>
                </a:pPr>
                <a:r>
                  <a:rPr lang="en-US" sz="1800" dirty="0"/>
                  <a:t> </a:t>
                </a:r>
                <a:endParaRPr lang="tr-TR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12=400∗2∗</m:t>
                      </m:r>
                      <m:f>
                        <m:f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tr-TR" sz="1800" dirty="0"/>
              </a:p>
              <a:p>
                <a:pPr marL="0" indent="0">
                  <a:buNone/>
                </a:pPr>
                <a:r>
                  <a:rPr lang="en-US" sz="1800" dirty="0"/>
                  <a:t> </a:t>
                </a:r>
                <a:endParaRPr lang="tr-TR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=0.4364</m:t>
                      </m:r>
                    </m:oMath>
                  </m:oMathPara>
                </a14:m>
                <a:endParaRPr lang="tr-TR" sz="18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6" name="İçerik Yer Tutucusu 25">
                <a:extLst>
                  <a:ext uri="{FF2B5EF4-FFF2-40B4-BE49-F238E27FC236}">
                    <a16:creationId xmlns:a16="http://schemas.microsoft.com/office/drawing/2014/main" id="{8C8F1A85-C363-2249-BC05-86CD9C55E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t="-49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İçerik Yer Tutucusu 27">
                <a:extLst>
                  <a:ext uri="{FF2B5EF4-FFF2-40B4-BE49-F238E27FC236}">
                    <a16:creationId xmlns:a16="http://schemas.microsoft.com/office/drawing/2014/main" id="{80C0BAE8-8370-954C-B78A-26B1E3D58B0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0.6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220+400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=310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∗2∗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12=310∗2∗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∗0.3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8" name="İçerik Yer Tutucusu 27">
                <a:extLst>
                  <a:ext uri="{FF2B5EF4-FFF2-40B4-BE49-F238E27FC236}">
                    <a16:creationId xmlns:a16="http://schemas.microsoft.com/office/drawing/2014/main" id="{80C0BAE8-8370-954C-B78A-26B1E3D58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858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8214"/>
            <a:ext cx="10515600" cy="549275"/>
          </a:xfrm>
        </p:spPr>
        <p:txBody>
          <a:bodyPr>
            <a:normAutofit/>
          </a:bodyPr>
          <a:lstStyle/>
          <a:p>
            <a:r>
              <a:rPr lang="tr-TR" sz="2400" dirty="0"/>
              <a:t>PCB Layout – Board Size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45" y="452847"/>
            <a:ext cx="8424910" cy="630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29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8214"/>
            <a:ext cx="10515600" cy="549275"/>
          </a:xfrm>
        </p:spPr>
        <p:txBody>
          <a:bodyPr>
            <a:normAutofit/>
          </a:bodyPr>
          <a:lstStyle/>
          <a:p>
            <a:r>
              <a:rPr lang="tr-TR" sz="2400" dirty="0"/>
              <a:t>PCB Board 3D Representation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257" y="511810"/>
            <a:ext cx="7877485" cy="634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77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8214"/>
            <a:ext cx="10515600" cy="549275"/>
          </a:xfrm>
        </p:spPr>
        <p:txBody>
          <a:bodyPr>
            <a:normAutofit/>
          </a:bodyPr>
          <a:lstStyle/>
          <a:p>
            <a:r>
              <a:rPr lang="tr-TR" sz="2400" dirty="0"/>
              <a:t>PCB Box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7" y="567489"/>
            <a:ext cx="9850225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41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FF2694-8F49-CC4F-A158-7CA632B1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Analytical Calculations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D407553-633B-E140-B24F-E08ACBA5E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71061"/>
            <a:ext cx="5157787" cy="452437"/>
          </a:xfrm>
        </p:spPr>
        <p:txBody>
          <a:bodyPr>
            <a:normAutofit/>
          </a:bodyPr>
          <a:lstStyle/>
          <a:p>
            <a:r>
              <a:rPr lang="en-US" sz="1800" dirty="0"/>
              <a:t>Calculation of main parameters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97F69F6-B376-A34B-B714-417406706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3" y="1935167"/>
            <a:ext cx="5157787" cy="452437"/>
          </a:xfrm>
        </p:spPr>
        <p:txBody>
          <a:bodyPr>
            <a:normAutofit/>
          </a:bodyPr>
          <a:lstStyle/>
          <a:p>
            <a:r>
              <a:rPr lang="en-US" sz="1800" dirty="0"/>
              <a:t>f=100kHz</a:t>
            </a:r>
          </a:p>
          <a:p>
            <a:endParaRPr lang="en-US" sz="1800" dirty="0"/>
          </a:p>
        </p:txBody>
      </p:sp>
      <p:sp>
        <p:nvSpPr>
          <p:cNvPr id="11" name="İçerik Yer Tutucusu 3">
            <a:extLst>
              <a:ext uri="{FF2B5EF4-FFF2-40B4-BE49-F238E27FC236}">
                <a16:creationId xmlns:a16="http://schemas.microsoft.com/office/drawing/2014/main" id="{EFC275D6-010A-554E-A9AD-456AAA8BADDA}"/>
              </a:ext>
            </a:extLst>
          </p:cNvPr>
          <p:cNvSpPr txBox="1">
            <a:spLocks/>
          </p:cNvSpPr>
          <p:nvPr/>
        </p:nvSpPr>
        <p:spPr>
          <a:xfrm>
            <a:off x="6197603" y="3613544"/>
            <a:ext cx="5157787" cy="452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L=</a:t>
            </a:r>
            <a:r>
              <a:rPr lang="el-GR" sz="1800" dirty="0"/>
              <a:t>160μ</a:t>
            </a:r>
            <a:r>
              <a:rPr lang="en-US" sz="1800" dirty="0"/>
              <a:t>H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Dikdörtgen 13">
                <a:extLst>
                  <a:ext uri="{FF2B5EF4-FFF2-40B4-BE49-F238E27FC236}">
                    <a16:creationId xmlns:a16="http://schemas.microsoft.com/office/drawing/2014/main" id="{89E3B9B0-CA24-B440-B4B1-68C906BE27DD}"/>
                  </a:ext>
                </a:extLst>
              </p:cNvPr>
              <p:cNvSpPr/>
              <p:nvPr/>
            </p:nvSpPr>
            <p:spPr>
              <a:xfrm>
                <a:off x="5416509" y="3962638"/>
                <a:ext cx="6096000" cy="16492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&gt;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9.943∗</m:t>
                          </m:r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−12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160∗</m:t>
                          </m:r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&gt;62.15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𝑛𝐹</m:t>
                      </m:r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Dikdörtgen 13">
                <a:extLst>
                  <a:ext uri="{FF2B5EF4-FFF2-40B4-BE49-F238E27FC236}">
                    <a16:creationId xmlns:a16="http://schemas.microsoft.com/office/drawing/2014/main" id="{89E3B9B0-CA24-B440-B4B1-68C906BE2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09" y="3962638"/>
                <a:ext cx="6096000" cy="16492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Dikdörtgen 14">
                <a:extLst>
                  <a:ext uri="{FF2B5EF4-FFF2-40B4-BE49-F238E27FC236}">
                    <a16:creationId xmlns:a16="http://schemas.microsoft.com/office/drawing/2014/main" id="{1F66528F-CB5E-6A48-B68D-FA7BF485DFC8}"/>
                  </a:ext>
                </a:extLst>
              </p:cNvPr>
              <p:cNvSpPr/>
              <p:nvPr/>
            </p:nvSpPr>
            <p:spPr>
              <a:xfrm>
                <a:off x="5259388" y="2055169"/>
                <a:ext cx="6096000" cy="167000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&gt;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0.09943</m:t>
                          </m:r>
                        </m:num>
                        <m:den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(10∗</m:t>
                              </m:r>
                              <m:sSup>
                                <m:s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&gt;9.943∗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−12</m:t>
                          </m:r>
                        </m:sup>
                      </m:sSup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Dikdörtgen 14">
                <a:extLst>
                  <a:ext uri="{FF2B5EF4-FFF2-40B4-BE49-F238E27FC236}">
                    <a16:creationId xmlns:a16="http://schemas.microsoft.com/office/drawing/2014/main" id="{1F66528F-CB5E-6A48-B68D-FA7BF485D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388" y="2055169"/>
                <a:ext cx="6096000" cy="16700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ikdörtgen 17">
                <a:extLst>
                  <a:ext uri="{FF2B5EF4-FFF2-40B4-BE49-F238E27FC236}">
                    <a16:creationId xmlns:a16="http://schemas.microsoft.com/office/drawing/2014/main" id="{32183610-E7F6-1942-BFC9-CA2E69E89F79}"/>
                  </a:ext>
                </a:extLst>
              </p:cNvPr>
              <p:cNvSpPr/>
              <p:nvPr/>
            </p:nvSpPr>
            <p:spPr>
              <a:xfrm>
                <a:off x="0" y="2065548"/>
                <a:ext cx="6096000" cy="411888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ΔV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(1−2∗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8∗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=0.4364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𝑊𝑜𝑟𝑠𝑡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𝐶𝑎𝑠𝑒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0.04&gt;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(1−2∗0.4364)</m:t>
                          </m:r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2∗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8∗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&gt;0.09943</m:t>
                      </m:r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Dikdörtgen 17">
                <a:extLst>
                  <a:ext uri="{FF2B5EF4-FFF2-40B4-BE49-F238E27FC236}">
                    <a16:creationId xmlns:a16="http://schemas.microsoft.com/office/drawing/2014/main" id="{32183610-E7F6-1942-BFC9-CA2E69E89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65548"/>
                <a:ext cx="6096000" cy="4118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2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Output Filter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668" y="2068498"/>
            <a:ext cx="6715332" cy="2869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4" y="2068498"/>
            <a:ext cx="5003566" cy="29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4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40DF7E0-FEE0-284A-9DFC-77368F74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Analytical Calculations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D0D0089-0D75-B545-9A35-2BD8164D1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77900"/>
            <a:ext cx="117348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7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8C35ED17-B628-6D40-85C9-BF30B328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Analytical Calculations</a:t>
            </a:r>
          </a:p>
        </p:txBody>
      </p:sp>
      <p:pic>
        <p:nvPicPr>
          <p:cNvPr id="6" name="İçerik Yer Tutucusu 5" descr="tablo içeren bir resim&#10;&#10;Açıklama otomatik olarak oluşturuldu">
            <a:extLst>
              <a:ext uri="{FF2B5EF4-FFF2-40B4-BE49-F238E27FC236}">
                <a16:creationId xmlns:a16="http://schemas.microsoft.com/office/drawing/2014/main" id="{DE425275-686B-4446-920E-31662A4756D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9582"/>
            <a:ext cx="10515600" cy="33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88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624A9F-B970-534A-ACD7-5869959F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Analytical Calculations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B9CBFBD-9BFF-1247-8B52-D2BED6E9C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1353" cy="4351338"/>
          </a:xfrm>
        </p:spPr>
        <p:txBody>
          <a:bodyPr>
            <a:normAutofit/>
          </a:bodyPr>
          <a:lstStyle/>
          <a:p>
            <a:r>
              <a:rPr lang="en-US" sz="1800" dirty="0"/>
              <a:t>Current Rating of Output Inductor</a:t>
            </a:r>
          </a:p>
          <a:p>
            <a:pPr lvl="1"/>
            <a:r>
              <a:rPr lang="en-US" sz="1800" dirty="0"/>
              <a:t>8.333 A</a:t>
            </a:r>
          </a:p>
          <a:p>
            <a:r>
              <a:rPr lang="en-US" sz="1800" dirty="0"/>
              <a:t>Voltage Rating of Output Capacitor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12 V</a:t>
            </a:r>
          </a:p>
          <a:p>
            <a:r>
              <a:rPr lang="en-US" sz="1800" dirty="0"/>
              <a:t>Voltage Rating of Diodes</a:t>
            </a:r>
          </a:p>
          <a:p>
            <a:pPr lvl="1"/>
            <a:r>
              <a:rPr lang="en-US" sz="1800" dirty="0"/>
              <a:t>50 V (blocking)</a:t>
            </a:r>
          </a:p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663954" y="1690688"/>
            <a:ext cx="479394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 Rating of Diodes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9 A (forward)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Voltage Rating of Switches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800 V (blocking)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 Rating of Switches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800 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71359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8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1000</Words>
  <Application>Microsoft Macintosh PowerPoint</Application>
  <PresentationFormat>Geniş ekran</PresentationFormat>
  <Paragraphs>302</Paragraphs>
  <Slides>42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42</vt:i4>
      </vt:variant>
    </vt:vector>
  </HeadingPairs>
  <TitlesOfParts>
    <vt:vector size="47" baseType="lpstr">
      <vt:lpstr>Arial</vt:lpstr>
      <vt:lpstr>Cambria Math</vt:lpstr>
      <vt:lpstr>Times New Roman</vt:lpstr>
      <vt:lpstr>Wingdings</vt:lpstr>
      <vt:lpstr>Office Teması</vt:lpstr>
      <vt:lpstr>EE 464 Term Project DC-DC Converter Design</vt:lpstr>
      <vt:lpstr>Project Specifications</vt:lpstr>
      <vt:lpstr>Topology Selection</vt:lpstr>
      <vt:lpstr>Analytical Calculations</vt:lpstr>
      <vt:lpstr>Analytical Calculations</vt:lpstr>
      <vt:lpstr>Output Filter Design</vt:lpstr>
      <vt:lpstr>Analytical Calculations</vt:lpstr>
      <vt:lpstr>Analytical Calculations</vt:lpstr>
      <vt:lpstr>Analytical Calculations</vt:lpstr>
      <vt:lpstr>Controller Design</vt:lpstr>
      <vt:lpstr>Controller Compensator Design</vt:lpstr>
      <vt:lpstr>Controller Compensator Design</vt:lpstr>
      <vt:lpstr>Controller Compensator Design</vt:lpstr>
      <vt:lpstr>Controller Compensator Design</vt:lpstr>
      <vt:lpstr>Snubber Design</vt:lpstr>
      <vt:lpstr>Snubber Design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Magnetic Design of Transformer</vt:lpstr>
      <vt:lpstr>Magnetic Design of Transformer</vt:lpstr>
      <vt:lpstr>Magnetic Design of Transformer</vt:lpstr>
      <vt:lpstr>Magnetic Design of Transformer</vt:lpstr>
      <vt:lpstr>Component Selection</vt:lpstr>
      <vt:lpstr>Component Selection</vt:lpstr>
      <vt:lpstr>Component Selection - Controllers</vt:lpstr>
      <vt:lpstr>PowerPoint Sunusu</vt:lpstr>
      <vt:lpstr>Loss Calculations</vt:lpstr>
      <vt:lpstr>Loss Calculations</vt:lpstr>
      <vt:lpstr>Thermal Analysis - MOSFET</vt:lpstr>
      <vt:lpstr>PCB Schematic </vt:lpstr>
      <vt:lpstr>PCB Layout</vt:lpstr>
      <vt:lpstr>PCB Layout – Bottom Layer</vt:lpstr>
      <vt:lpstr>PCB Layout – Top Layer</vt:lpstr>
      <vt:lpstr>PCB Layout – Board Size </vt:lpstr>
      <vt:lpstr>PCB Board 3D Representation</vt:lpstr>
      <vt:lpstr>PCB Box Design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 464 Term Project DC-DC Converter Design</dc:title>
  <dc:creator>Onur Öztaş</dc:creator>
  <cp:lastModifiedBy>Onur Öztaş</cp:lastModifiedBy>
  <cp:revision>30</cp:revision>
  <dcterms:created xsi:type="dcterms:W3CDTF">2021-05-07T13:03:48Z</dcterms:created>
  <dcterms:modified xsi:type="dcterms:W3CDTF">2021-07-13T14:10:38Z</dcterms:modified>
</cp:coreProperties>
</file>